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58" r:id="rId2"/>
    <p:sldId id="289" r:id="rId3"/>
    <p:sldId id="277" r:id="rId4"/>
    <p:sldId id="298" r:id="rId5"/>
    <p:sldId id="261" r:id="rId6"/>
    <p:sldId id="278" r:id="rId7"/>
    <p:sldId id="262" r:id="rId8"/>
    <p:sldId id="279" r:id="rId9"/>
    <p:sldId id="264" r:id="rId10"/>
    <p:sldId id="281" r:id="rId11"/>
    <p:sldId id="282" r:id="rId12"/>
    <p:sldId id="280" r:id="rId13"/>
    <p:sldId id="283" r:id="rId14"/>
    <p:sldId id="284" r:id="rId15"/>
    <p:sldId id="287" r:id="rId16"/>
    <p:sldId id="288" r:id="rId17"/>
    <p:sldId id="285" r:id="rId18"/>
    <p:sldId id="286" r:id="rId19"/>
    <p:sldId id="267" r:id="rId20"/>
    <p:sldId id="297" r:id="rId21"/>
    <p:sldId id="296" r:id="rId22"/>
    <p:sldId id="290" r:id="rId23"/>
    <p:sldId id="268" r:id="rId24"/>
    <p:sldId id="269" r:id="rId25"/>
    <p:sldId id="292" r:id="rId26"/>
    <p:sldId id="293" r:id="rId27"/>
    <p:sldId id="294" r:id="rId28"/>
    <p:sldId id="295" r:id="rId29"/>
    <p:sldId id="260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37"/>
    <p:restoredTop sz="94614"/>
  </p:normalViewPr>
  <p:slideViewPr>
    <p:cSldViewPr snapToGrid="0" snapToObjects="1">
      <p:cViewPr varScale="1">
        <p:scale>
          <a:sx n="137" d="100"/>
          <a:sy n="137" d="100"/>
        </p:scale>
        <p:origin x="3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C52665-CF2C-174D-89BD-5AB4A95150F5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F67C5-DBBD-F545-99D8-C918068D4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99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Ram CS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hqprint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0" r="30639" b="6933"/>
          <a:stretch/>
        </p:blipFill>
        <p:spPr>
          <a:xfrm>
            <a:off x="3474720" y="0"/>
            <a:ext cx="5669280" cy="6869485"/>
          </a:xfrm>
          <a:prstGeom prst="rect">
            <a:avLst/>
          </a:prstGeom>
        </p:spPr>
      </p:pic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05277" y="1762459"/>
            <a:ext cx="8312726" cy="1292662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63004" indent="0">
              <a:buNone/>
              <a:defRPr sz="3637">
                <a:solidFill>
                  <a:schemeClr val="bg1"/>
                </a:solidFill>
                <a:latin typeface="+mj-lt"/>
              </a:defRPr>
            </a:lvl2pPr>
            <a:lvl3pPr marL="926012" indent="0">
              <a:buNone/>
              <a:defRPr sz="3637">
                <a:solidFill>
                  <a:schemeClr val="bg1"/>
                </a:solidFill>
                <a:latin typeface="+mj-lt"/>
              </a:defRPr>
            </a:lvl3pPr>
            <a:lvl4pPr marL="1389017" indent="0">
              <a:buNone/>
              <a:defRPr sz="3637">
                <a:solidFill>
                  <a:schemeClr val="bg1"/>
                </a:solidFill>
                <a:latin typeface="+mj-lt"/>
              </a:defRPr>
            </a:lvl4pPr>
            <a:lvl5pPr marL="1852025" indent="0">
              <a:buNone/>
              <a:defRPr sz="3637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Presentation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956999" y="4576049"/>
            <a:ext cx="4761004" cy="452945"/>
          </a:xfrm>
        </p:spPr>
        <p:txBody>
          <a:bodyPr wrap="square">
            <a:sp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63004" indent="0">
              <a:buNone/>
              <a:defRPr/>
            </a:lvl2pPr>
            <a:lvl3pPr marL="926012" indent="0">
              <a:buNone/>
              <a:defRPr/>
            </a:lvl3pPr>
            <a:lvl4pPr marL="1389017" indent="0">
              <a:buNone/>
              <a:defRPr/>
            </a:lvl4pPr>
            <a:lvl5pPr marL="1852025" indent="0">
              <a:buNone/>
              <a:defRPr/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, name or date goes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19770" y="4294459"/>
            <a:ext cx="602999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245540" cy="1738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435" y="5767426"/>
            <a:ext cx="4595277" cy="10905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" y="6006578"/>
            <a:ext cx="2182731" cy="8214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0F1405-DF01-7743-BCB5-8E7AB954E521}"/>
              </a:ext>
            </a:extLst>
          </p:cNvPr>
          <p:cNvSpPr txBox="1"/>
          <p:nvPr userDrawn="1"/>
        </p:nvSpPr>
        <p:spPr>
          <a:xfrm>
            <a:off x="469783" y="4576049"/>
            <a:ext cx="278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Dr. Becky Bolinger</a:t>
            </a:r>
          </a:p>
          <a:p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Assistant State Climatologist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14783" y="263501"/>
            <a:ext cx="3217768" cy="1046440"/>
          </a:xfrm>
        </p:spPr>
        <p:txBody>
          <a:bodyPr anchor="t" anchorCtr="0"/>
          <a:lstStyle>
            <a:lvl1pPr>
              <a:defRPr sz="2800"/>
            </a:lvl1pPr>
          </a:lstStyle>
          <a:p>
            <a:r>
              <a:rPr lang="en-US" dirty="0"/>
              <a:t>Headline Copy Goes Here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2" y="0"/>
            <a:ext cx="5103335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DBA307-3FAB-D343-9556-CF2911A1113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514783" y="1829106"/>
            <a:ext cx="3217767" cy="1502784"/>
          </a:xfrm>
        </p:spPr>
        <p:txBody>
          <a:bodyPr/>
          <a:lstStyle>
            <a:lvl1pPr marL="347255" indent="-347255">
              <a:buClr>
                <a:schemeClr val="accent5">
                  <a:lumMod val="75000"/>
                </a:schemeClr>
              </a:buClr>
              <a:buFont typeface="Wingdings" pitchFamily="2" charset="2"/>
              <a:buChar char="q"/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564776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64987" y="5871798"/>
            <a:ext cx="8614027" cy="550539"/>
          </a:xfrm>
          <a:prstGeom prst="rect">
            <a:avLst/>
          </a:prstGeom>
        </p:spPr>
        <p:txBody>
          <a:bodyPr vert="horz" wrap="square" lIns="101858" tIns="50929" rIns="101858" bIns="50929" rtlCol="0" anchor="t" anchorCtr="0">
            <a:spAutoFit/>
          </a:bodyPr>
          <a:lstStyle>
            <a:lvl1pPr>
              <a:defRPr sz="2909"/>
            </a:lvl1pPr>
          </a:lstStyle>
          <a:p>
            <a:r>
              <a:rPr lang="en-US" dirty="0"/>
              <a:t>Headline Copy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6055168" y="2044932"/>
            <a:ext cx="2673197" cy="886401"/>
          </a:xfrm>
          <a:prstGeom prst="rect">
            <a:avLst/>
          </a:prstGeom>
        </p:spPr>
        <p:txBody>
          <a:bodyPr vert="horz" wrap="square" lIns="101858" tIns="50929" rIns="101858" bIns="50929" rtlCol="0" anchor="t" anchorCtr="0">
            <a:spAutoFit/>
          </a:bodyPr>
          <a:lstStyle>
            <a:lvl1pPr>
              <a:defRPr sz="254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55168" y="3290748"/>
            <a:ext cx="2673197" cy="409728"/>
          </a:xfrm>
        </p:spPr>
        <p:txBody>
          <a:bodyPr wrap="square">
            <a:spAutoFit/>
          </a:bodyPr>
          <a:lstStyle>
            <a:lvl1pPr marL="0" indent="0" algn="l">
              <a:lnSpc>
                <a:spcPct val="114000"/>
              </a:lnSpc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839933" y="1273271"/>
            <a:ext cx="4541694" cy="440846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558741"/>
            <a:ext cx="9144000" cy="29925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95" y="6558742"/>
            <a:ext cx="406625" cy="299259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564420" y="6546787"/>
            <a:ext cx="27638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  <a:r>
              <a:rPr lang="en-US" sz="13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OLORADO </a:t>
            </a:r>
            <a:r>
              <a:rPr lang="en-US" sz="15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13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LIMATE</a:t>
            </a:r>
            <a:r>
              <a:rPr lang="en-US" sz="13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5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  <a:r>
              <a:rPr lang="en-US" sz="13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ENTER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329" y="6575185"/>
            <a:ext cx="270072" cy="26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58741"/>
            <a:ext cx="9144000" cy="29925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95" y="6558742"/>
            <a:ext cx="406625" cy="29925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564420" y="6546787"/>
            <a:ext cx="27638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  <a:r>
              <a:rPr lang="en-US" sz="13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OLORADO </a:t>
            </a:r>
            <a:r>
              <a:rPr lang="en-US" sz="15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13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LIMATE</a:t>
            </a:r>
            <a:r>
              <a:rPr lang="en-US" sz="13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5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  <a:r>
              <a:rPr lang="en-US" sz="13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ENTER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329" y="6575185"/>
            <a:ext cx="270072" cy="26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346" y="6440895"/>
            <a:ext cx="378193" cy="3842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5" y="6440895"/>
            <a:ext cx="354726" cy="38421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Green Ra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 userDrawn="1"/>
        </p:nvSpPr>
        <p:spPr>
          <a:xfrm>
            <a:off x="457487" y="4150473"/>
            <a:ext cx="8312726" cy="733271"/>
          </a:xfrm>
          <a:prstGeom prst="rect">
            <a:avLst/>
          </a:prstGeom>
        </p:spPr>
        <p:txBody>
          <a:bodyPr vert="horz" lIns="60512" tIns="60512" rIns="60512" bIns="60512" rtlCol="0" anchor="b" anchorCtr="0">
            <a:spAutoFit/>
          </a:bodyPr>
          <a:lstStyle>
            <a:lvl1pPr algn="l" defTabSz="509292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3971" dirty="0">
                <a:solidFill>
                  <a:srgbClr val="FFFFFF"/>
                </a:solidFill>
                <a:latin typeface="Arial" panose="020B0604020202020204"/>
              </a:rPr>
              <a:t>Thank you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83507" y="5238334"/>
            <a:ext cx="602999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" y="6053521"/>
            <a:ext cx="2094712" cy="7883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52" y="5795650"/>
            <a:ext cx="4423248" cy="10497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hqprint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0" r="30639" b="6933"/>
          <a:stretch/>
        </p:blipFill>
        <p:spPr>
          <a:xfrm>
            <a:off x="3474721" y="-1"/>
            <a:ext cx="5669280" cy="68694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245540" cy="1738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Green Ra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 userDrawn="1"/>
        </p:nvSpPr>
        <p:spPr>
          <a:xfrm>
            <a:off x="457487" y="4207540"/>
            <a:ext cx="8312726" cy="676204"/>
          </a:xfrm>
          <a:prstGeom prst="rect">
            <a:avLst/>
          </a:prstGeom>
        </p:spPr>
        <p:txBody>
          <a:bodyPr vert="horz" lIns="60512" tIns="60512" rIns="60512" bIns="60512" rtlCol="0" anchor="b" anchorCtr="0">
            <a:spAutoFit/>
          </a:bodyPr>
          <a:lstStyle>
            <a:lvl1pPr algn="l" defTabSz="509292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  <a:latin typeface="Arial" panose="020B0604020202020204"/>
              </a:rPr>
              <a:t>Thank you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83507" y="5238334"/>
            <a:ext cx="602999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" y="6053521"/>
            <a:ext cx="2094712" cy="7883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52" y="5795650"/>
            <a:ext cx="4423248" cy="10497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hqprint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0" r="30639" b="6933"/>
          <a:stretch/>
        </p:blipFill>
        <p:spPr>
          <a:xfrm>
            <a:off x="3474721" y="-1"/>
            <a:ext cx="5669280" cy="68694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245540" cy="17387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2508A5-0F39-9C4A-B624-531AF5FF0080}"/>
              </a:ext>
            </a:extLst>
          </p:cNvPr>
          <p:cNvSpPr txBox="1"/>
          <p:nvPr userDrawn="1"/>
        </p:nvSpPr>
        <p:spPr>
          <a:xfrm>
            <a:off x="4408506" y="1178675"/>
            <a:ext cx="4361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Becky.Bolinger@colostate.edu</a:t>
            </a:r>
            <a:endParaRPr lang="en-US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33316B-B09A-2B45-ADBB-772485EB11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206" y="1692240"/>
            <a:ext cx="296226" cy="2841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4B162E-005E-0143-80F8-197D14FA1B13}"/>
              </a:ext>
            </a:extLst>
          </p:cNvPr>
          <p:cNvSpPr txBox="1"/>
          <p:nvPr userDrawn="1"/>
        </p:nvSpPr>
        <p:spPr>
          <a:xfrm>
            <a:off x="4817317" y="1586803"/>
            <a:ext cx="2380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@</a:t>
            </a:r>
            <a:r>
              <a:rPr lang="en-US" sz="2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ClimateBecky</a:t>
            </a:r>
            <a:endParaRPr lang="en-US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D49540-E752-F843-8210-1E9193F496F8}"/>
              </a:ext>
            </a:extLst>
          </p:cNvPr>
          <p:cNvSpPr txBox="1"/>
          <p:nvPr userDrawn="1"/>
        </p:nvSpPr>
        <p:spPr>
          <a:xfrm>
            <a:off x="4408506" y="2045524"/>
            <a:ext cx="3078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climate.colostate.edu</a:t>
            </a:r>
            <a:endParaRPr lang="en-US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5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516210" y="4187686"/>
            <a:ext cx="8312726" cy="676204"/>
          </a:xfrm>
          <a:prstGeom prst="rect">
            <a:avLst/>
          </a:prstGeom>
        </p:spPr>
        <p:txBody>
          <a:bodyPr vert="horz" lIns="60512" tIns="60512" rIns="60512" bIns="60512" rtlCol="0" anchor="b" anchorCtr="0">
            <a:spAutoFit/>
          </a:bodyPr>
          <a:lstStyle>
            <a:lvl1pPr algn="l" defTabSz="509292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3600" dirty="0">
                <a:solidFill>
                  <a:srgbClr val="1E4D2B"/>
                </a:solidFill>
                <a:latin typeface="Arial" panose="020B0604020202020204"/>
              </a:rPr>
              <a:t>Thank you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83507" y="5237957"/>
            <a:ext cx="602999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25" y="6142184"/>
            <a:ext cx="301348" cy="2811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47" y="6464720"/>
            <a:ext cx="296226" cy="2841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485505" y="6471851"/>
            <a:ext cx="1479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@</a:t>
            </a:r>
            <a:r>
              <a:rPr lang="en-US" sz="1200" dirty="0" err="1"/>
              <a:t>ColoradoClimate</a:t>
            </a:r>
            <a:endParaRPr lang="en-US" sz="1200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485505" y="6169390"/>
            <a:ext cx="24753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facebook.com</a:t>
            </a:r>
            <a:r>
              <a:rPr lang="en-US" sz="1050" dirty="0"/>
              <a:t>/</a:t>
            </a:r>
            <a:r>
              <a:rPr lang="en-US" sz="1050" dirty="0" err="1"/>
              <a:t>ColoradoClimateCenter</a:t>
            </a:r>
            <a:endParaRPr lang="en-US" sz="105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" y="6053521"/>
            <a:ext cx="2094712" cy="7883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655" y="5868786"/>
            <a:ext cx="4208345" cy="9987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AD0609-A098-614A-9D67-C7CC00063412}"/>
              </a:ext>
            </a:extLst>
          </p:cNvPr>
          <p:cNvSpPr txBox="1"/>
          <p:nvPr userDrawn="1"/>
        </p:nvSpPr>
        <p:spPr>
          <a:xfrm>
            <a:off x="4408506" y="1178675"/>
            <a:ext cx="4361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Becky.Bolinger@colostate.edu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655C860-972D-8C47-ACBE-12F5532640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206" y="1692240"/>
            <a:ext cx="296226" cy="2841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65BCE5-504E-BE44-BF9D-A964C0E9F19A}"/>
              </a:ext>
            </a:extLst>
          </p:cNvPr>
          <p:cNvSpPr txBox="1"/>
          <p:nvPr userDrawn="1"/>
        </p:nvSpPr>
        <p:spPr>
          <a:xfrm>
            <a:off x="4817317" y="1586803"/>
            <a:ext cx="2380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@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ClimateBecky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324FB7-7078-5D4D-8CB3-DC6317754F9A}"/>
              </a:ext>
            </a:extLst>
          </p:cNvPr>
          <p:cNvSpPr txBox="1"/>
          <p:nvPr userDrawn="1"/>
        </p:nvSpPr>
        <p:spPr>
          <a:xfrm>
            <a:off x="4408506" y="2045524"/>
            <a:ext cx="3078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climate.colostate.edu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FF9577-350B-4945-8C2A-D0C52DC8BF1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551964" cy="1201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5637" y="63417"/>
            <a:ext cx="8312726" cy="677108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>
            <a:lvl1pPr>
              <a:defRPr sz="3200"/>
            </a:lvl1pPr>
          </a:lstStyle>
          <a:p>
            <a:r>
              <a:rPr lang="en-US" dirty="0"/>
              <a:t>Headline Copy Goes Here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415637" y="1190190"/>
            <a:ext cx="8312726" cy="1149867"/>
          </a:xfrm>
        </p:spPr>
        <p:txBody>
          <a:bodyPr>
            <a:spAutoFit/>
          </a:bodyPr>
          <a:lstStyle>
            <a:lvl1pPr marL="347255" indent="-347255">
              <a:buClr>
                <a:schemeClr val="tx2"/>
              </a:buClr>
              <a:buFont typeface="Wingdings" pitchFamily="2" charset="2"/>
              <a:buChar char="q"/>
              <a:defRPr sz="1800">
                <a:solidFill>
                  <a:schemeClr val="tx1"/>
                </a:solidFill>
              </a:defRPr>
            </a:lvl1pPr>
            <a:lvl2pPr marL="752384" indent="-289379">
              <a:buClr>
                <a:schemeClr val="tx2"/>
              </a:buClr>
              <a:buFont typeface="Wingdings" pitchFamily="2" charset="2"/>
              <a:buChar char="q"/>
              <a:defRPr sz="1600">
                <a:solidFill>
                  <a:schemeClr val="tx1"/>
                </a:solidFill>
              </a:defRPr>
            </a:lvl2pPr>
            <a:lvl3pPr marL="1157515" indent="-231503">
              <a:buClr>
                <a:schemeClr val="tx2"/>
              </a:buClr>
              <a:buFont typeface="Wingdings" pitchFamily="2" charset="2"/>
              <a:buChar char="q"/>
              <a:defRPr sz="1400">
                <a:solidFill>
                  <a:schemeClr val="tx1"/>
                </a:solidFill>
              </a:defRPr>
            </a:lvl3pPr>
            <a:lvl4pPr marL="1620520" indent="-231503">
              <a:buClr>
                <a:schemeClr val="tx2"/>
              </a:buClr>
              <a:buFont typeface="Wingdings" pitchFamily="2" charset="2"/>
              <a:buChar char="q"/>
              <a:defRPr>
                <a:solidFill>
                  <a:schemeClr val="tx1"/>
                </a:solidFill>
              </a:defRPr>
            </a:lvl4pPr>
            <a:lvl5pPr marL="2083526" indent="-231503">
              <a:buClr>
                <a:schemeClr val="tx2"/>
              </a:buClr>
              <a:buFont typeface="Wingdings" pitchFamily="2" charset="2"/>
              <a:buChar char="q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558741"/>
            <a:ext cx="9144000" cy="29925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95" y="6558742"/>
            <a:ext cx="406625" cy="29925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64420" y="6546787"/>
            <a:ext cx="27638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  <a:r>
              <a:rPr lang="en-US" sz="13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OLORADO </a:t>
            </a:r>
            <a:r>
              <a:rPr lang="en-US" sz="15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13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LIMATE</a:t>
            </a:r>
            <a:r>
              <a:rPr lang="en-US" sz="13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5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  <a:r>
              <a:rPr lang="en-US" sz="13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ENTER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329" y="6575185"/>
            <a:ext cx="270072" cy="26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58741"/>
            <a:ext cx="9144000" cy="29925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95" y="6558742"/>
            <a:ext cx="406625" cy="29925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64420" y="6546787"/>
            <a:ext cx="27638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  <a:r>
              <a:rPr lang="en-US" sz="13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OLORADO </a:t>
            </a:r>
            <a:r>
              <a:rPr lang="en-US" sz="15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13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LIMATE</a:t>
            </a:r>
            <a:r>
              <a:rPr lang="en-US" sz="13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5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  <a:r>
              <a:rPr lang="en-US" sz="13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ENTER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329" y="6575185"/>
            <a:ext cx="270072" cy="266367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84871B93-3EFC-4B41-A1AD-0590821E20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637" y="63417"/>
            <a:ext cx="8312726" cy="677108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>
            <a:lvl1pPr>
              <a:defRPr sz="3200"/>
            </a:lvl1pPr>
          </a:lstStyle>
          <a:p>
            <a:r>
              <a:rPr lang="en-US" dirty="0"/>
              <a:t>Headline Copy Goes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279998" y="2631521"/>
            <a:ext cx="6448367" cy="734688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Header Goes Here</a:t>
            </a:r>
          </a:p>
        </p:txBody>
      </p:sp>
      <p:sp>
        <p:nvSpPr>
          <p:cNvPr id="7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2279998" y="3866468"/>
            <a:ext cx="6448367" cy="486543"/>
          </a:xfrm>
        </p:spPr>
        <p:txBody>
          <a:bodyPr wrap="square">
            <a:sp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subhead goes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1" t="28562" b="11534"/>
          <a:stretch/>
        </p:blipFill>
        <p:spPr>
          <a:xfrm>
            <a:off x="-1" y="0"/>
            <a:ext cx="2279999" cy="68580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279998" y="2631521"/>
            <a:ext cx="6448367" cy="734688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/>
          <a:p>
            <a:r>
              <a:rPr lang="en-US" dirty="0"/>
              <a:t>Section Header Goes Here</a:t>
            </a:r>
          </a:p>
        </p:txBody>
      </p:sp>
      <p:sp>
        <p:nvSpPr>
          <p:cNvPr id="4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2279998" y="3866468"/>
            <a:ext cx="6448367" cy="486543"/>
          </a:xfrm>
        </p:spPr>
        <p:txBody>
          <a:bodyPr wrap="square">
            <a:spAutoFit/>
          </a:bodyPr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en-US" dirty="0"/>
              <a:t>Section subhead goes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1" t="28562" b="11534"/>
          <a:stretch/>
        </p:blipFill>
        <p:spPr>
          <a:xfrm>
            <a:off x="0" y="1"/>
            <a:ext cx="227999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347817" y="2549024"/>
            <a:ext cx="6448367" cy="734688"/>
          </a:xfrm>
          <a:prstGeom prst="rect">
            <a:avLst/>
          </a:prstGeom>
        </p:spPr>
        <p:txBody>
          <a:bodyPr vert="horz" wrap="square" lIns="91440" tIns="91440" rIns="91440" bIns="91440" rtlCol="0" anchor="ctr" anchorCtr="0">
            <a:sp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“Quote </a:t>
            </a:r>
            <a:r>
              <a:rPr lang="en-US"/>
              <a:t>Goes Here.”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" t="28562" r="1" b="57447"/>
          <a:stretch/>
        </p:blipFill>
        <p:spPr>
          <a:xfrm>
            <a:off x="0" y="5311833"/>
            <a:ext cx="9144000" cy="1546167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491658" y="2445757"/>
            <a:ext cx="2385433" cy="478144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1589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6118167"/>
            <a:ext cx="9144000" cy="423502"/>
            <a:chOff x="0" y="6739600"/>
            <a:chExt cx="13817600" cy="617143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778192"/>
              <a:ext cx="6449921" cy="53996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7367679" y="6778192"/>
              <a:ext cx="6449921" cy="53996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229" y="6739600"/>
              <a:ext cx="617143" cy="617143"/>
            </a:xfrm>
            <a:prstGeom prst="rect">
              <a:avLst/>
            </a:prstGeom>
          </p:spPr>
        </p:pic>
      </p:grpSp>
      <p:sp>
        <p:nvSpPr>
          <p:cNvPr id="14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3379284" y="2445757"/>
            <a:ext cx="2385433" cy="478144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1589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6266910" y="2445757"/>
            <a:ext cx="2385433" cy="478144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1589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6051176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6051177" y="0"/>
            <a:ext cx="3092824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37049"/>
            <a:endParaRPr lang="en-US" sz="1324">
              <a:solidFill>
                <a:srgbClr val="FFFFFF"/>
              </a:solidFill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326842" y="2590680"/>
            <a:ext cx="2541494" cy="387995"/>
          </a:xfrm>
          <a:prstGeom prst="rect">
            <a:avLst/>
          </a:prstGeom>
        </p:spPr>
        <p:txBody>
          <a:bodyPr vert="horz" wrap="square" lIns="101858" tIns="50929" rIns="101858" bIns="50929" rtlCol="0" anchor="b" anchorCtr="0">
            <a:spAutoFit/>
          </a:bodyPr>
          <a:lstStyle>
            <a:lvl1pPr algn="ctr"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Copy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326842" y="3429000"/>
            <a:ext cx="2541494" cy="441916"/>
          </a:xfrm>
        </p:spPr>
        <p:txBody>
          <a:bodyPr wrap="square">
            <a:spAutoFit/>
          </a:bodyPr>
          <a:lstStyle>
            <a:lvl1pPr marL="0" indent="0" algn="ctr">
              <a:lnSpc>
                <a:spcPct val="114000"/>
              </a:lnSpc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Supporting text goes here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669" y="6130745"/>
            <a:ext cx="411114" cy="4314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70" y="1"/>
            <a:ext cx="1064029" cy="78139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981950" y="1"/>
            <a:ext cx="116205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COLORADO </a:t>
            </a:r>
          </a:p>
          <a:p>
            <a:pPr algn="r"/>
            <a:r>
              <a:rPr lang="en-US" sz="10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CLIMATE</a:t>
            </a:r>
            <a:r>
              <a:rPr lang="en-US" sz="10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r"/>
            <a:r>
              <a:rPr lang="en-US" sz="10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CENTER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1448" y="246094"/>
            <a:ext cx="3217768" cy="1046440"/>
          </a:xfrm>
        </p:spPr>
        <p:txBody>
          <a:bodyPr anchor="t" anchorCtr="0"/>
          <a:lstStyle>
            <a:lvl1pPr>
              <a:defRPr sz="2800"/>
            </a:lvl1pPr>
          </a:lstStyle>
          <a:p>
            <a:r>
              <a:rPr lang="en-US" dirty="0"/>
              <a:t>Headline Copy Goes Here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11448" y="1812328"/>
            <a:ext cx="3217767" cy="1502784"/>
          </a:xfrm>
        </p:spPr>
        <p:txBody>
          <a:bodyPr/>
          <a:lstStyle>
            <a:lvl1pPr marL="347255" indent="-347255">
              <a:buClr>
                <a:schemeClr val="accent5">
                  <a:lumMod val="75000"/>
                </a:schemeClr>
              </a:buClr>
              <a:buFont typeface="Wingdings" pitchFamily="2" charset="2"/>
              <a:buChar char="q"/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4040665" y="0"/>
            <a:ext cx="5103335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5639" y="960244"/>
            <a:ext cx="8312726" cy="734688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r>
              <a:rPr lang="en-US" dirty="0"/>
              <a:t>Headline Copy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638" y="2195191"/>
            <a:ext cx="8312726" cy="2112758"/>
          </a:xfrm>
          <a:prstGeom prst="rect">
            <a:avLst/>
          </a:prstGeom>
        </p:spPr>
        <p:txBody>
          <a:bodyPr vert="horz" lIns="91440" tIns="91440" rIns="91440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271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8" r:id="rId12"/>
    <p:sldLayoutId id="2147483680" r:id="rId13"/>
    <p:sldLayoutId id="2147483685" r:id="rId14"/>
    <p:sldLayoutId id="2147483679" r:id="rId15"/>
    <p:sldLayoutId id="2147483681" r:id="rId16"/>
    <p:sldLayoutId id="2147483683" r:id="rId17"/>
    <p:sldLayoutId id="2147483686" r:id="rId18"/>
    <p:sldLayoutId id="2147483684" r:id="rId19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xStyles>
    <p:titleStyle>
      <a:lvl1pPr algn="l" defTabSz="463004" rtl="0" eaLnBrk="1" latinLnBrk="0" hangingPunct="1">
        <a:spcBef>
          <a:spcPct val="0"/>
        </a:spcBef>
        <a:buNone/>
        <a:defRPr sz="3574" kern="1200">
          <a:solidFill>
            <a:schemeClr val="tx2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347255" indent="-347255" algn="l" defTabSz="463004" rtl="0" eaLnBrk="1" latinLnBrk="0" hangingPunct="1">
        <a:lnSpc>
          <a:spcPct val="120000"/>
        </a:lnSpc>
        <a:spcBef>
          <a:spcPts val="397"/>
        </a:spcBef>
        <a:spcAft>
          <a:spcPts val="397"/>
        </a:spcAft>
        <a:buFont typeface="Arial"/>
        <a:buChar char="•"/>
        <a:defRPr sz="1191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1pPr>
      <a:lvl2pPr marL="752384" indent="-289379" algn="l" defTabSz="463004" rtl="0" eaLnBrk="1" latinLnBrk="0" hangingPunct="1">
        <a:lnSpc>
          <a:spcPct val="120000"/>
        </a:lnSpc>
        <a:spcBef>
          <a:spcPts val="0"/>
        </a:spcBef>
        <a:spcAft>
          <a:spcPts val="397"/>
        </a:spcAft>
        <a:buFont typeface="Arial"/>
        <a:buChar char="–"/>
        <a:defRPr sz="1059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2pPr>
      <a:lvl3pPr marL="1157515" indent="-231503" algn="l" defTabSz="463004" rtl="0" eaLnBrk="1" latinLnBrk="0" hangingPunct="1">
        <a:lnSpc>
          <a:spcPct val="120000"/>
        </a:lnSpc>
        <a:spcBef>
          <a:spcPts val="0"/>
        </a:spcBef>
        <a:spcAft>
          <a:spcPts val="397"/>
        </a:spcAft>
        <a:buFont typeface="Arial"/>
        <a:buChar char="•"/>
        <a:defRPr sz="1059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3pPr>
      <a:lvl4pPr marL="1620520" indent="-231503" algn="l" defTabSz="463004" rtl="0" eaLnBrk="1" latinLnBrk="0" hangingPunct="1">
        <a:lnSpc>
          <a:spcPct val="120000"/>
        </a:lnSpc>
        <a:spcBef>
          <a:spcPts val="0"/>
        </a:spcBef>
        <a:spcAft>
          <a:spcPts val="397"/>
        </a:spcAft>
        <a:buFont typeface="Arial"/>
        <a:buChar char="–"/>
        <a:defRPr sz="1059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4pPr>
      <a:lvl5pPr marL="2083526" indent="-231503" algn="l" defTabSz="463004" rtl="0" eaLnBrk="1" latinLnBrk="0" hangingPunct="1">
        <a:spcBef>
          <a:spcPct val="20000"/>
        </a:spcBef>
        <a:buFont typeface="Arial"/>
        <a:buChar char="»"/>
        <a:defRPr sz="1091" b="0" kern="1200">
          <a:solidFill>
            <a:schemeClr val="accent6">
              <a:lumMod val="75000"/>
            </a:schemeClr>
          </a:solidFill>
          <a:latin typeface="Franklin Gothic Book" charset="0"/>
          <a:ea typeface="Franklin Gothic Book" charset="0"/>
          <a:cs typeface="Franklin Gothic Book" charset="0"/>
        </a:defRPr>
      </a:lvl5pPr>
      <a:lvl6pPr marL="2546532" indent="-231503" algn="l" defTabSz="46300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9539" indent="-231503" algn="l" defTabSz="46300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72544" indent="-231503" algn="l" defTabSz="46300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35550" indent="-231503" algn="l" defTabSz="46300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63004" rtl="0" eaLnBrk="1" latinLnBrk="0" hangingPunct="1">
        <a:defRPr sz="1818" kern="1200">
          <a:solidFill>
            <a:schemeClr val="tx1"/>
          </a:solidFill>
          <a:latin typeface="+mn-lt"/>
          <a:ea typeface="+mn-ea"/>
          <a:cs typeface="+mn-cs"/>
        </a:defRPr>
      </a:lvl1pPr>
      <a:lvl2pPr marL="463004" algn="l" defTabSz="463004" rtl="0" eaLnBrk="1" latinLnBrk="0" hangingPunct="1">
        <a:defRPr sz="1818" kern="1200">
          <a:solidFill>
            <a:schemeClr val="tx1"/>
          </a:solidFill>
          <a:latin typeface="+mn-lt"/>
          <a:ea typeface="+mn-ea"/>
          <a:cs typeface="+mn-cs"/>
        </a:defRPr>
      </a:lvl2pPr>
      <a:lvl3pPr marL="926012" algn="l" defTabSz="463004" rtl="0" eaLnBrk="1" latinLnBrk="0" hangingPunct="1">
        <a:defRPr sz="1818" kern="1200">
          <a:solidFill>
            <a:schemeClr val="tx1"/>
          </a:solidFill>
          <a:latin typeface="+mn-lt"/>
          <a:ea typeface="+mn-ea"/>
          <a:cs typeface="+mn-cs"/>
        </a:defRPr>
      </a:lvl3pPr>
      <a:lvl4pPr marL="1389017" algn="l" defTabSz="463004" rtl="0" eaLnBrk="1" latinLnBrk="0" hangingPunct="1">
        <a:defRPr sz="1818" kern="1200">
          <a:solidFill>
            <a:schemeClr val="tx1"/>
          </a:solidFill>
          <a:latin typeface="+mn-lt"/>
          <a:ea typeface="+mn-ea"/>
          <a:cs typeface="+mn-cs"/>
        </a:defRPr>
      </a:lvl4pPr>
      <a:lvl5pPr marL="1852025" algn="l" defTabSz="463004" rtl="0" eaLnBrk="1" latinLnBrk="0" hangingPunct="1">
        <a:defRPr sz="1818" kern="1200">
          <a:solidFill>
            <a:schemeClr val="tx1"/>
          </a:solidFill>
          <a:latin typeface="+mn-lt"/>
          <a:ea typeface="+mn-ea"/>
          <a:cs typeface="+mn-cs"/>
        </a:defRPr>
      </a:lvl5pPr>
      <a:lvl6pPr marL="2315030" algn="l" defTabSz="463004" rtl="0" eaLnBrk="1" latinLnBrk="0" hangingPunct="1">
        <a:defRPr sz="1818" kern="1200">
          <a:solidFill>
            <a:schemeClr val="tx1"/>
          </a:solidFill>
          <a:latin typeface="+mn-lt"/>
          <a:ea typeface="+mn-ea"/>
          <a:cs typeface="+mn-cs"/>
        </a:defRPr>
      </a:lvl6pPr>
      <a:lvl7pPr marL="2778035" algn="l" defTabSz="463004" rtl="0" eaLnBrk="1" latinLnBrk="0" hangingPunct="1">
        <a:defRPr sz="1818" kern="1200">
          <a:solidFill>
            <a:schemeClr val="tx1"/>
          </a:solidFill>
          <a:latin typeface="+mn-lt"/>
          <a:ea typeface="+mn-ea"/>
          <a:cs typeface="+mn-cs"/>
        </a:defRPr>
      </a:lvl7pPr>
      <a:lvl8pPr marL="3241041" algn="l" defTabSz="463004" rtl="0" eaLnBrk="1" latinLnBrk="0" hangingPunct="1">
        <a:defRPr sz="1818" kern="1200">
          <a:solidFill>
            <a:schemeClr val="tx1"/>
          </a:solidFill>
          <a:latin typeface="+mn-lt"/>
          <a:ea typeface="+mn-ea"/>
          <a:cs typeface="+mn-cs"/>
        </a:defRPr>
      </a:lvl8pPr>
      <a:lvl9pPr marL="3704046" algn="l" defTabSz="463004" rtl="0" eaLnBrk="1" latinLnBrk="0" hangingPunct="1">
        <a:defRPr sz="181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rcc.dri.edu/wwdt/index.php?region=sw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atetoolbox.org/tool/climate-mapper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aterwatch.usgs.gov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nasagrace.unl.edu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vegdri.unl.edu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quickdri.unl.edu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psl.noaa.gov/eddi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limate.colostate.edu/drought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climate.colostate.edu/ski-dashboard/" TargetMode="Externa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hyperlink" Target="https://www.cpc.ncep.noaa.gov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cpc.ncep.noaa.gov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iri.columbia.edu/our-expertise/climate/forecasts/enso/current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climate.colostate.edu/pdfs/CO_drought_resources.pdf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limate.colostate.edu/pdfs/CO_drought_resources.pdf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ate.colostate.edu/drought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rcc.dri.edu/wwdt/index.php?region=sw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atetoolbox.org/tool/climate-mapper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cs.usda.gov/wps/portal/wcc/home/quicklinks/imap#version=167&amp;elements=&amp;networks=!&amp;states=!&amp;counties=!&amp;hucs=&amp;minElevation=&amp;maxElevation=&amp;elementSelectType=all&amp;activeOnly=true&amp;activeForecastPointsOnly=false&amp;hucLabels=false&amp;hucIdLabels=false&amp;hucParameterLabels=false&amp;stationLabels=parameter&amp;overlays=&amp;hucOverlays=&amp;basinOpacity=100&amp;basinNoDataOpacity=100&amp;basemapOpacity=100&amp;maskOpacity=0&amp;mode=data&amp;openSections=dataElement,parameter,date,basin,elements,location,networks,overlays,labels&amp;controlsOpen=true&amp;popup=&amp;popupMulti=&amp;popupBasin=&amp;base=esriNgwm&amp;displayType=station&amp;basinType=6&amp;dataElement=WTEQ&amp;depth=-8&amp;parameter=PERCENTILE&amp;frequency=DAILY&amp;duration=I&amp;customDuration=&amp;dayPart=E&amp;monthPart=E&amp;forecastPubDay=1&amp;forecastExceedance=50&amp;useMixedPast=true&amp;seqColor=1&amp;divColor=3&amp;scaleType=D&amp;scaleMin=&amp;scaleMax=&amp;referencePeriodType=POR&amp;referenceBegin=1981&amp;referenceEnd=2010&amp;minimumYears=20&amp;hucAssociations=true&amp;relativeDate=-1&amp;lat=39.075&amp;lon=-107.347&amp;zoom=7.0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F0163E-295D-BEC7-57A7-E9095D41AD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631" y="1822749"/>
            <a:ext cx="7130987" cy="1292662"/>
          </a:xfrm>
        </p:spPr>
        <p:txBody>
          <a:bodyPr/>
          <a:lstStyle/>
          <a:p>
            <a:r>
              <a:rPr lang="en-US" dirty="0"/>
              <a:t>Current Climate Conditions</a:t>
            </a:r>
          </a:p>
          <a:p>
            <a:r>
              <a:rPr lang="en-US" dirty="0"/>
              <a:t>and Outlook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FD065C-CCF4-4E16-2A89-8C0A1AD7FB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98277" y="4515759"/>
            <a:ext cx="5170935" cy="452945"/>
          </a:xfrm>
        </p:spPr>
        <p:txBody>
          <a:bodyPr/>
          <a:lstStyle/>
          <a:p>
            <a:r>
              <a:rPr lang="en-US" dirty="0"/>
              <a:t>November 15, 2022</a:t>
            </a:r>
          </a:p>
        </p:txBody>
      </p:sp>
    </p:spTree>
    <p:extLst>
      <p:ext uri="{BB962C8B-B14F-4D97-AF65-F5344CB8AC3E}">
        <p14:creationId xmlns:p14="http://schemas.microsoft.com/office/powerpoint/2010/main" val="92732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9B0BCD2-F5A7-1713-7E94-E08A629E3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06" y="230353"/>
            <a:ext cx="7772400" cy="56280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DE3D19-539E-F097-E387-C6A0CD5AEF9F}"/>
              </a:ext>
            </a:extLst>
          </p:cNvPr>
          <p:cNvSpPr txBox="1"/>
          <p:nvPr/>
        </p:nvSpPr>
        <p:spPr>
          <a:xfrm>
            <a:off x="447869" y="6018245"/>
            <a:ext cx="816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Click on a station or basin in the interactive map to see the time series graphic!</a:t>
            </a:r>
          </a:p>
        </p:txBody>
      </p:sp>
    </p:spTree>
    <p:extLst>
      <p:ext uri="{BB962C8B-B14F-4D97-AF65-F5344CB8AC3E}">
        <p14:creationId xmlns:p14="http://schemas.microsoft.com/office/powerpoint/2010/main" val="372219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EB00E42-3231-9C93-9571-9C0F67839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73" y="438538"/>
            <a:ext cx="8733454" cy="50945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370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E083FAB-2BC1-2600-2E39-9059D2758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07" y="454089"/>
            <a:ext cx="8738785" cy="5097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148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A2AB852F-3B2B-F595-EFCF-FA76B6187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49" y="457587"/>
            <a:ext cx="8563829" cy="5015774"/>
          </a:xfrm>
          <a:prstGeom prst="rect">
            <a:avLst/>
          </a:prstGeom>
        </p:spPr>
      </p:pic>
      <p:sp>
        <p:nvSpPr>
          <p:cNvPr id="6" name="TextBox 5">
            <a:hlinkClick r:id="rId3"/>
            <a:extLst>
              <a:ext uri="{FF2B5EF4-FFF2-40B4-BE49-F238E27FC236}">
                <a16:creationId xmlns:a16="http://schemas.microsoft.com/office/drawing/2014/main" id="{2FF03EC0-C79F-1D97-A1C3-58DA5A795E48}"/>
              </a:ext>
            </a:extLst>
          </p:cNvPr>
          <p:cNvSpPr txBox="1"/>
          <p:nvPr/>
        </p:nvSpPr>
        <p:spPr>
          <a:xfrm>
            <a:off x="1646433" y="6009171"/>
            <a:ext cx="58511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hlinkClick r:id="rId3"/>
              </a:rPr>
              <a:t>https://</a:t>
            </a:r>
            <a:r>
              <a:rPr lang="en-US" sz="2000" dirty="0" err="1">
                <a:hlinkClick r:id="rId3"/>
              </a:rPr>
              <a:t>wrcc.dri.edu</a:t>
            </a:r>
            <a:r>
              <a:rPr lang="en-US" sz="2000" dirty="0">
                <a:hlinkClick r:id="rId3"/>
              </a:rPr>
              <a:t>/</a:t>
            </a:r>
            <a:r>
              <a:rPr lang="en-US" sz="2000" dirty="0" err="1">
                <a:hlinkClick r:id="rId3"/>
              </a:rPr>
              <a:t>wwdt</a:t>
            </a:r>
            <a:r>
              <a:rPr lang="en-US" sz="2000" dirty="0">
                <a:hlinkClick r:id="rId3"/>
              </a:rPr>
              <a:t>/</a:t>
            </a:r>
            <a:r>
              <a:rPr lang="en-US" sz="2000" dirty="0" err="1">
                <a:hlinkClick r:id="rId3"/>
              </a:rPr>
              <a:t>index.php?region</a:t>
            </a:r>
            <a:r>
              <a:rPr lang="en-US" sz="2000" dirty="0">
                <a:hlinkClick r:id="rId3"/>
              </a:rPr>
              <a:t>=</a:t>
            </a:r>
            <a:r>
              <a:rPr lang="en-US" sz="2000" dirty="0" err="1">
                <a:hlinkClick r:id="rId3"/>
              </a:rPr>
              <a:t>sw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2770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F02E4F6-A33E-6D48-EC32-42BC55A16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686" y="0"/>
            <a:ext cx="6988628" cy="60422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7F3399-A0EF-A3CE-85DE-07AE2AD6FA14}"/>
              </a:ext>
            </a:extLst>
          </p:cNvPr>
          <p:cNvSpPr txBox="1"/>
          <p:nvPr/>
        </p:nvSpPr>
        <p:spPr>
          <a:xfrm>
            <a:off x="2220685" y="6170941"/>
            <a:ext cx="5840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climatetoolbox.org</a:t>
            </a:r>
            <a:r>
              <a:rPr lang="en-US" dirty="0">
                <a:hlinkClick r:id="rId3"/>
              </a:rPr>
              <a:t>/tool/climate-mapper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20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EE8E1A-8D6E-68C0-3E24-3D298B87E60A}"/>
              </a:ext>
            </a:extLst>
          </p:cNvPr>
          <p:cNvSpPr txBox="1"/>
          <p:nvPr/>
        </p:nvSpPr>
        <p:spPr>
          <a:xfrm>
            <a:off x="298366" y="5945546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hlinkClick r:id="rId2"/>
              </a:rPr>
              <a:t>https://</a:t>
            </a:r>
            <a:r>
              <a:rPr lang="en-US" sz="2000" dirty="0" err="1">
                <a:hlinkClick r:id="rId2"/>
              </a:rPr>
              <a:t>waterwatch.usgs.gov</a:t>
            </a:r>
            <a:r>
              <a:rPr lang="en-US" sz="2000" dirty="0">
                <a:hlinkClick r:id="rId2"/>
              </a:rPr>
              <a:t>/</a:t>
            </a:r>
            <a:endParaRPr lang="en-US" sz="2000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7B5E9B9-431C-ADFC-AA38-C1CF9AFB5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66" y="0"/>
            <a:ext cx="4431414" cy="5945546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713CCE49-7771-7D34-426C-FBB4E9001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589" y="4608900"/>
            <a:ext cx="4572001" cy="1151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4876AE-650F-EDFF-0066-9D8C8C768832}"/>
              </a:ext>
            </a:extLst>
          </p:cNvPr>
          <p:cNvSpPr txBox="1"/>
          <p:nvPr/>
        </p:nvSpPr>
        <p:spPr>
          <a:xfrm>
            <a:off x="4935894" y="4238656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28-day averaged low </a:t>
            </a:r>
            <a:r>
              <a:rPr lang="en-US" dirty="0" err="1"/>
              <a:t>streamflows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35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EAD7626-E97B-8D70-3AC9-35F0B58D0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772400" cy="60059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CB2DCD-BBAE-04CF-410D-E5D1FDA944F9}"/>
              </a:ext>
            </a:extLst>
          </p:cNvPr>
          <p:cNvSpPr txBox="1"/>
          <p:nvPr/>
        </p:nvSpPr>
        <p:spPr>
          <a:xfrm>
            <a:off x="1496223" y="6005945"/>
            <a:ext cx="648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NASA’s GRACE</a:t>
            </a:r>
            <a:r>
              <a:rPr lang="en-US" dirty="0"/>
              <a:t> has soil moisture and groundwater estimates</a:t>
            </a:r>
          </a:p>
        </p:txBody>
      </p:sp>
    </p:spTree>
    <p:extLst>
      <p:ext uri="{BB962C8B-B14F-4D97-AF65-F5344CB8AC3E}">
        <p14:creationId xmlns:p14="http://schemas.microsoft.com/office/powerpoint/2010/main" val="329874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8570A87-55E2-8BAD-A1D2-9B397AE5B9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6" r="25211"/>
          <a:stretch/>
        </p:blipFill>
        <p:spPr>
          <a:xfrm>
            <a:off x="0" y="1129003"/>
            <a:ext cx="3965511" cy="4261121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87D87D8-0F30-FAF9-8D13-B6993E9156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0"/>
          <a:stretch/>
        </p:blipFill>
        <p:spPr>
          <a:xfrm>
            <a:off x="4120289" y="111966"/>
            <a:ext cx="5023711" cy="40323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728A82-D7E3-889B-3EA8-17314BA1AC00}"/>
              </a:ext>
            </a:extLst>
          </p:cNvPr>
          <p:cNvSpPr txBox="1"/>
          <p:nvPr/>
        </p:nvSpPr>
        <p:spPr>
          <a:xfrm>
            <a:off x="3163077" y="5096461"/>
            <a:ext cx="3504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</a:t>
            </a:r>
            <a:r>
              <a:rPr lang="en-US" sz="2400" dirty="0" err="1">
                <a:hlinkClick r:id="rId4"/>
              </a:rPr>
              <a:t>vegdri.unl.edu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9793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13EAD6-FB2B-EF2A-0A82-3F15D0C26175}"/>
              </a:ext>
            </a:extLst>
          </p:cNvPr>
          <p:cNvSpPr txBox="1"/>
          <p:nvPr/>
        </p:nvSpPr>
        <p:spPr>
          <a:xfrm>
            <a:off x="2892490" y="5283073"/>
            <a:ext cx="39173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err="1">
                <a:hlinkClick r:id="rId2"/>
              </a:rPr>
              <a:t>quickdri.unl.edu</a:t>
            </a:r>
            <a:endParaRPr lang="en-US" sz="2400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11588D9-BBE3-75D6-AB14-06EDC0BBB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4555"/>
            <a:ext cx="5290457" cy="4088080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EC37198B-A100-3F17-4A2D-B25668F1C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3545" y="817278"/>
            <a:ext cx="5290456" cy="408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9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D3E0AF-BA83-9C6E-1CB8-BDDC7D1C9164}"/>
              </a:ext>
            </a:extLst>
          </p:cNvPr>
          <p:cNvSpPr txBox="1"/>
          <p:nvPr/>
        </p:nvSpPr>
        <p:spPr>
          <a:xfrm>
            <a:off x="383725" y="4972651"/>
            <a:ext cx="8648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What happens in the atmosphere is as important as what’s happening on the ground!</a:t>
            </a:r>
          </a:p>
          <a:p>
            <a:endParaRPr lang="en-US" sz="1600" dirty="0"/>
          </a:p>
          <a:p>
            <a:r>
              <a:rPr lang="en-US" sz="1600" dirty="0"/>
              <a:t>EDDI looks at temperature, humidity, solar radiation, and wind, and compares current conditions to that same time period in history.</a:t>
            </a:r>
          </a:p>
          <a:p>
            <a:endParaRPr lang="en-US" sz="1600" dirty="0"/>
          </a:p>
          <a:p>
            <a:r>
              <a:rPr lang="en-US" sz="1600" dirty="0"/>
              <a:t>When the atmosphere is more “thirsty” it tries to take more water from the ground.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866EA6-C523-223D-AAE5-36D546BD7347}"/>
              </a:ext>
            </a:extLst>
          </p:cNvPr>
          <p:cNvSpPr/>
          <p:nvPr/>
        </p:nvSpPr>
        <p:spPr>
          <a:xfrm>
            <a:off x="3020934" y="4541762"/>
            <a:ext cx="31021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hlinkClick r:id="rId2"/>
              </a:rPr>
              <a:t>https://psl.noaa.gov/eddi/</a:t>
            </a:r>
            <a:r>
              <a:rPr lang="en-US" sz="20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30360F-D96C-1605-6E53-1741BC7850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04" r="15167" b="3799"/>
          <a:stretch/>
        </p:blipFill>
        <p:spPr>
          <a:xfrm>
            <a:off x="898294" y="30779"/>
            <a:ext cx="3175937" cy="45109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92C54F-EA70-11FF-5FAA-4B80DB2CDA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85" b="3975"/>
          <a:stretch/>
        </p:blipFill>
        <p:spPr>
          <a:xfrm>
            <a:off x="4309241" y="0"/>
            <a:ext cx="4659553" cy="454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2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75DDC-CC64-BA22-E0B7-1567D7709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429" y="570935"/>
            <a:ext cx="6448367" cy="734688"/>
          </a:xfrm>
        </p:spPr>
        <p:txBody>
          <a:bodyPr/>
          <a:lstStyle/>
          <a:p>
            <a:r>
              <a:rPr lang="en-US" dirty="0"/>
              <a:t>Land Acknowledgement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41B560-E9C2-7DEA-BFC1-D548D1C7689D}"/>
              </a:ext>
            </a:extLst>
          </p:cNvPr>
          <p:cNvSpPr txBox="1"/>
          <p:nvPr/>
        </p:nvSpPr>
        <p:spPr>
          <a:xfrm>
            <a:off x="1773621" y="2228671"/>
            <a:ext cx="6209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I respectfully acknowledge that the land I live on, and work on (with Colorado State University), are the traditional and ancestral homelands of the Arapaho, Cheyenne, and Ute nations and peoples.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E6428E-7ECB-003B-AA00-80108DC76C9D}"/>
              </a:ext>
            </a:extLst>
          </p:cNvPr>
          <p:cNvSpPr txBox="1"/>
          <p:nvPr/>
        </p:nvSpPr>
        <p:spPr>
          <a:xfrm>
            <a:off x="2286548" y="4955549"/>
            <a:ext cx="4570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https://landacknowledgment.colostate.edu</a:t>
            </a:r>
          </a:p>
        </p:txBody>
      </p:sp>
    </p:spTree>
    <p:extLst>
      <p:ext uri="{BB962C8B-B14F-4D97-AF65-F5344CB8AC3E}">
        <p14:creationId xmlns:p14="http://schemas.microsoft.com/office/powerpoint/2010/main" val="278475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E06382-CDB2-F6F7-E630-891E71D54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91" y="643466"/>
            <a:ext cx="720961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2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F367E-2BC2-35D1-36CC-A50650AD0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5A30A-29F6-95A6-C6FB-9C38C8A56B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637" y="1190190"/>
            <a:ext cx="8312726" cy="3223639"/>
          </a:xfrm>
        </p:spPr>
        <p:txBody>
          <a:bodyPr/>
          <a:lstStyle/>
          <a:p>
            <a:r>
              <a:rPr lang="en-US" dirty="0"/>
              <a:t>Good monsoon moisture and a decent start to the snowpack season has helped improve soil moisture conditions</a:t>
            </a:r>
          </a:p>
          <a:p>
            <a:r>
              <a:rPr lang="en-US" dirty="0"/>
              <a:t>Temperatures have been warm, but overall, evaporative demand has been lower </a:t>
            </a:r>
            <a:r>
              <a:rPr lang="en-US"/>
              <a:t>than average</a:t>
            </a:r>
          </a:p>
          <a:p>
            <a:r>
              <a:rPr lang="en-US"/>
              <a:t>Vegetation, soils are okay. Could be better, but is better than it’s been in recent years</a:t>
            </a:r>
          </a:p>
          <a:p>
            <a:r>
              <a:rPr lang="en-US"/>
              <a:t>Long-term </a:t>
            </a:r>
            <a:r>
              <a:rPr lang="en-US" dirty="0"/>
              <a:t>hydrologic drought is still evident </a:t>
            </a:r>
            <a:r>
              <a:rPr lang="en-US"/>
              <a:t>in streamflows</a:t>
            </a:r>
          </a:p>
          <a:p>
            <a:r>
              <a:rPr lang="en-US"/>
              <a:t>Overall drought improvement has occurred throughout the summer and fall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76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5BCC5-0B27-C351-32A7-C53708A54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140705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596714-8D8A-1247-3304-0789081CF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1" y="247651"/>
            <a:ext cx="5402098" cy="3851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3B2C54-9140-49DF-6D28-6F1ED4FF5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452" y="2419233"/>
            <a:ext cx="5402098" cy="38517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9FC821-841E-DCAB-E31A-08409A9988BE}"/>
              </a:ext>
            </a:extLst>
          </p:cNvPr>
          <p:cNvSpPr txBox="1"/>
          <p:nvPr/>
        </p:nvSpPr>
        <p:spPr>
          <a:xfrm>
            <a:off x="654160" y="6094170"/>
            <a:ext cx="4570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4"/>
              </a:rPr>
              <a:t>https://climate.colostate.edu/drought/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0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1E4701-CE98-218D-36C3-8D751EC5A580}"/>
              </a:ext>
            </a:extLst>
          </p:cNvPr>
          <p:cNvSpPr/>
          <p:nvPr/>
        </p:nvSpPr>
        <p:spPr>
          <a:xfrm>
            <a:off x="617701" y="-48306"/>
            <a:ext cx="7886699" cy="6833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https://climate.colostate.edu/ski-dashboard/</a:t>
            </a:r>
            <a: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631B90-0471-E36D-36DA-A75971DE8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141" y="634999"/>
            <a:ext cx="6963049" cy="591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2CD6F3-D2BE-B03A-BE25-56020C07CD18}"/>
              </a:ext>
            </a:extLst>
          </p:cNvPr>
          <p:cNvSpPr txBox="1"/>
          <p:nvPr/>
        </p:nvSpPr>
        <p:spPr>
          <a:xfrm>
            <a:off x="2100427" y="5523029"/>
            <a:ext cx="50050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err="1">
                <a:hlinkClick r:id="rId2"/>
              </a:rPr>
              <a:t>www.cpc.ncep.noaa.gov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FE5E3F-E65A-7483-796E-178A7FC0E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60517"/>
            <a:ext cx="4604718" cy="35581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B54CAB-A375-0ABF-884B-E6320A58D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159" y="1160517"/>
            <a:ext cx="4604717" cy="355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5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F32BA7-1203-D987-C6B9-8F3E80F17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894735"/>
            <a:ext cx="3971037" cy="306852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5996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5A5217E-7D1D-DA0C-CE80-B9C5E3924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362" y="1894736"/>
            <a:ext cx="3971037" cy="30685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E1849B-1CEB-D51B-7687-CE933914E054}"/>
              </a:ext>
            </a:extLst>
          </p:cNvPr>
          <p:cNvSpPr txBox="1"/>
          <p:nvPr/>
        </p:nvSpPr>
        <p:spPr>
          <a:xfrm>
            <a:off x="2104976" y="5793892"/>
            <a:ext cx="4570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www.cpc.ncep.noaa.gov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85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8A1C50-3757-5BBB-51FD-1AF8A692A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781113"/>
            <a:ext cx="8178799" cy="52957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DC8314-98AA-457C-8897-045C1FAC8A39}"/>
              </a:ext>
            </a:extLst>
          </p:cNvPr>
          <p:cNvSpPr txBox="1"/>
          <p:nvPr/>
        </p:nvSpPr>
        <p:spPr>
          <a:xfrm>
            <a:off x="216227" y="5649121"/>
            <a:ext cx="76665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iri.columbia.edu</a:t>
            </a:r>
            <a:r>
              <a:rPr lang="en-US" dirty="0">
                <a:hlinkClick r:id="rId3"/>
              </a:rPr>
              <a:t>/our-expertise/climate/forecasts/</a:t>
            </a:r>
            <a:r>
              <a:rPr lang="en-US" dirty="0" err="1">
                <a:hlinkClick r:id="rId3"/>
              </a:rPr>
              <a:t>enso</a:t>
            </a:r>
            <a:r>
              <a:rPr lang="en-US" dirty="0">
                <a:hlinkClick r:id="rId3"/>
              </a:rPr>
              <a:t>/current/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75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69637-B14F-1EB8-96B8-E9E524DA1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D282D-FD27-2227-0975-4A65105690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103" y="870158"/>
            <a:ext cx="8312726" cy="2558842"/>
          </a:xfrm>
        </p:spPr>
        <p:txBody>
          <a:bodyPr/>
          <a:lstStyle/>
          <a:p>
            <a:r>
              <a:rPr lang="en-US"/>
              <a:t>Drier conditions look to dominate over the next couple of weeks.</a:t>
            </a:r>
          </a:p>
          <a:p>
            <a:r>
              <a:rPr lang="en-US"/>
              <a:t>La </a:t>
            </a:r>
            <a:r>
              <a:rPr lang="en-US" dirty="0"/>
              <a:t>Niña conditions will continue through the winter and into spring</a:t>
            </a:r>
          </a:p>
          <a:p>
            <a:r>
              <a:rPr lang="en-US" dirty="0"/>
              <a:t>La Niña favors the northern mountains for winter snow, with less than average more likely over southern mountains (including San Juans)</a:t>
            </a:r>
          </a:p>
          <a:p>
            <a:r>
              <a:rPr lang="en-US" dirty="0"/>
              <a:t>Warmer than average conditions are more likely as we head into winter</a:t>
            </a: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BF33F4F-6737-4EDA-F331-65A2EB25900E}"/>
              </a:ext>
            </a:extLst>
          </p:cNvPr>
          <p:cNvSpPr>
            <a:spLocks noGrp="1"/>
          </p:cNvSpPr>
          <p:nvPr/>
        </p:nvSpPr>
        <p:spPr>
          <a:xfrm>
            <a:off x="415637" y="3090446"/>
            <a:ext cx="8312726" cy="677108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>
            <a:lvl1pPr algn="l" defTabSz="463004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What to watch for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7C706F3-1FBC-EE8B-E4B1-3B1B17321D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275" y="3792472"/>
            <a:ext cx="8312726" cy="2993833"/>
          </a:xfrm>
        </p:spPr>
        <p:txBody>
          <a:bodyPr/>
          <a:lstStyle/>
          <a:p>
            <a:r>
              <a:rPr lang="en-US"/>
              <a:t>Better soil conditions now should help during melting season</a:t>
            </a:r>
          </a:p>
          <a:p>
            <a:r>
              <a:rPr lang="en-US"/>
              <a:t>It’s still early, how will the season progress over the next 4 months?</a:t>
            </a:r>
          </a:p>
          <a:p>
            <a:r>
              <a:rPr lang="en-US"/>
              <a:t>Near normal snowpack is good, but melting needs to be consistent and slow</a:t>
            </a:r>
          </a:p>
          <a:p>
            <a:r>
              <a:rPr lang="en-US"/>
              <a:t>Early peak and early melt (like last year) will be rough on water supplies</a:t>
            </a:r>
          </a:p>
          <a:p>
            <a:r>
              <a:rPr lang="en-US"/>
              <a:t>We need an above average peak snowpack to recover from long-term hydrologic drought conditions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29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F3ED40-1CF7-BFF7-BDE7-8603EA101058}"/>
              </a:ext>
            </a:extLst>
          </p:cNvPr>
          <p:cNvSpPr/>
          <p:nvPr/>
        </p:nvSpPr>
        <p:spPr>
          <a:xfrm>
            <a:off x="2625885" y="43864"/>
            <a:ext cx="4059534" cy="594862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90AFA50-60C5-FFF5-A25F-C62A04972250}"/>
              </a:ext>
            </a:extLst>
          </p:cNvPr>
          <p:cNvSpPr/>
          <p:nvPr/>
        </p:nvSpPr>
        <p:spPr>
          <a:xfrm>
            <a:off x="2846948" y="287786"/>
            <a:ext cx="3617406" cy="428059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0537E9-05A5-66F8-24EA-B90B1A6F3306}"/>
              </a:ext>
            </a:extLst>
          </p:cNvPr>
          <p:cNvSpPr txBox="1"/>
          <p:nvPr/>
        </p:nvSpPr>
        <p:spPr>
          <a:xfrm>
            <a:off x="3096571" y="4812305"/>
            <a:ext cx="31181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2">
                    <a:lumMod val="20000"/>
                    <a:lumOff val="80000"/>
                  </a:schemeClr>
                </a:solidFill>
                <a:latin typeface="Segoe Print" panose="02000800000000000000" pitchFamily="2" charset="0"/>
              </a:rPr>
              <a:t>Download</a:t>
            </a:r>
          </a:p>
          <a:p>
            <a:pPr algn="ctr"/>
            <a:r>
              <a:rPr lang="en-US" sz="3600" dirty="0">
                <a:solidFill>
                  <a:schemeClr val="bg2">
                    <a:lumMod val="20000"/>
                    <a:lumOff val="80000"/>
                  </a:schemeClr>
                </a:solidFill>
                <a:latin typeface="Segoe Print" panose="02000800000000000000" pitchFamily="2" charset="0"/>
              </a:rPr>
              <a:t>Presentation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4F71E2-33AF-549B-3860-B6CE81FBEA19}"/>
              </a:ext>
            </a:extLst>
          </p:cNvPr>
          <p:cNvSpPr txBox="1"/>
          <p:nvPr/>
        </p:nvSpPr>
        <p:spPr>
          <a:xfrm>
            <a:off x="1359778" y="6090149"/>
            <a:ext cx="6610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hlinkClick r:id="rId2"/>
              </a:rPr>
              <a:t>climate.colostate.edu</a:t>
            </a:r>
            <a:r>
              <a:rPr lang="en-US" sz="2000" dirty="0">
                <a:hlinkClick r:id="rId2"/>
              </a:rPr>
              <a:t>/</a:t>
            </a:r>
            <a:r>
              <a:rPr lang="en-US" sz="2000">
                <a:hlinkClick r:id="rId2"/>
              </a:rPr>
              <a:t>pdfs/curr_conditions_nov2022.</a:t>
            </a:r>
            <a:r>
              <a:rPr lang="en-US" sz="2000" dirty="0" err="1">
                <a:hlinkClick r:id="rId2"/>
              </a:rPr>
              <a:t>pdf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447460-BBFE-25FB-2023-FA08B0246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282" y="651176"/>
            <a:ext cx="3388737" cy="338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2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F3ED40-1CF7-BFF7-BDE7-8603EA101058}"/>
              </a:ext>
            </a:extLst>
          </p:cNvPr>
          <p:cNvSpPr/>
          <p:nvPr/>
        </p:nvSpPr>
        <p:spPr>
          <a:xfrm>
            <a:off x="734434" y="210012"/>
            <a:ext cx="4059534" cy="594862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90AFA50-60C5-FFF5-A25F-C62A04972250}"/>
              </a:ext>
            </a:extLst>
          </p:cNvPr>
          <p:cNvSpPr/>
          <p:nvPr/>
        </p:nvSpPr>
        <p:spPr>
          <a:xfrm>
            <a:off x="955498" y="471268"/>
            <a:ext cx="3617406" cy="428059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0537E9-05A5-66F8-24EA-B90B1A6F3306}"/>
              </a:ext>
            </a:extLst>
          </p:cNvPr>
          <p:cNvSpPr txBox="1"/>
          <p:nvPr/>
        </p:nvSpPr>
        <p:spPr>
          <a:xfrm>
            <a:off x="1287695" y="4862398"/>
            <a:ext cx="31181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2">
                    <a:lumMod val="20000"/>
                    <a:lumOff val="80000"/>
                  </a:schemeClr>
                </a:solidFill>
                <a:latin typeface="Segoe Print" panose="02000800000000000000" pitchFamily="2" charset="0"/>
              </a:rPr>
              <a:t>Download</a:t>
            </a:r>
          </a:p>
          <a:p>
            <a:pPr algn="ctr"/>
            <a:r>
              <a:rPr lang="en-US" sz="3600" dirty="0">
                <a:solidFill>
                  <a:schemeClr val="bg2">
                    <a:lumMod val="20000"/>
                    <a:lumOff val="80000"/>
                  </a:schemeClr>
                </a:solidFill>
                <a:latin typeface="Segoe Print" panose="02000800000000000000" pitchFamily="2" charset="0"/>
              </a:rPr>
              <a:t>Presentation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6A30ED-C5DA-74AE-C20D-842B9832B413}"/>
              </a:ext>
            </a:extLst>
          </p:cNvPr>
          <p:cNvSpPr txBox="1"/>
          <p:nvPr/>
        </p:nvSpPr>
        <p:spPr>
          <a:xfrm>
            <a:off x="5474572" y="1199165"/>
            <a:ext cx="32593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Segoe Print" panose="02000800000000000000" pitchFamily="2" charset="0"/>
              </a:rPr>
              <a:t>Scan this code to download May workshop presentation.</a:t>
            </a:r>
          </a:p>
          <a:p>
            <a:endParaRPr lang="en-US" sz="2800" dirty="0">
              <a:solidFill>
                <a:schemeClr val="tx2"/>
              </a:solidFill>
              <a:latin typeface="Segoe Print" panose="02000800000000000000" pitchFamily="2" charset="0"/>
            </a:endParaRPr>
          </a:p>
          <a:p>
            <a:r>
              <a:rPr lang="en-US" sz="2800" dirty="0">
                <a:solidFill>
                  <a:schemeClr val="tx2"/>
                </a:solidFill>
                <a:latin typeface="Segoe Print" panose="02000800000000000000" pitchFamily="2" charset="0"/>
              </a:rPr>
              <a:t>Helpful links and emails included for later reference.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99FC24-2AFE-ED34-BE03-F66A0BAEF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704" y="877824"/>
            <a:ext cx="3346704" cy="33467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4F71E2-33AF-549B-3860-B6CE81FBEA19}"/>
              </a:ext>
            </a:extLst>
          </p:cNvPr>
          <p:cNvSpPr txBox="1"/>
          <p:nvPr/>
        </p:nvSpPr>
        <p:spPr>
          <a:xfrm>
            <a:off x="4009261" y="6199632"/>
            <a:ext cx="5134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hlinkClick r:id="rId3"/>
              </a:rPr>
              <a:t>climate.colostate.edu</a:t>
            </a:r>
            <a:r>
              <a:rPr lang="en-US" sz="1600" dirty="0">
                <a:hlinkClick r:id="rId3"/>
              </a:rPr>
              <a:t>/pdfs/</a:t>
            </a:r>
            <a:r>
              <a:rPr lang="en-US" sz="1600" dirty="0" err="1">
                <a:hlinkClick r:id="rId3"/>
              </a:rPr>
              <a:t>CO_drought_resources.pdf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07914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F3ED40-1CF7-BFF7-BDE7-8603EA101058}"/>
              </a:ext>
            </a:extLst>
          </p:cNvPr>
          <p:cNvSpPr/>
          <p:nvPr/>
        </p:nvSpPr>
        <p:spPr>
          <a:xfrm>
            <a:off x="743578" y="301452"/>
            <a:ext cx="4059534" cy="594862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90AFA50-60C5-FFF5-A25F-C62A04972250}"/>
              </a:ext>
            </a:extLst>
          </p:cNvPr>
          <p:cNvSpPr/>
          <p:nvPr/>
        </p:nvSpPr>
        <p:spPr>
          <a:xfrm>
            <a:off x="964642" y="562708"/>
            <a:ext cx="3617406" cy="428059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198509-1C0F-5E60-10B0-EDD2C0389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808" y="864160"/>
            <a:ext cx="3346101" cy="33461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0537E9-05A5-66F8-24EA-B90B1A6F3306}"/>
              </a:ext>
            </a:extLst>
          </p:cNvPr>
          <p:cNvSpPr txBox="1"/>
          <p:nvPr/>
        </p:nvSpPr>
        <p:spPr>
          <a:xfrm>
            <a:off x="1607735" y="4953838"/>
            <a:ext cx="2464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20000"/>
                    <a:lumOff val="80000"/>
                  </a:schemeClr>
                </a:solidFill>
                <a:latin typeface="Segoe Print" panose="02000800000000000000" pitchFamily="2" charset="0"/>
              </a:rPr>
              <a:t>SCAN 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1B8DC6-EA50-B0B4-3619-C4AC55FA81B2}"/>
              </a:ext>
            </a:extLst>
          </p:cNvPr>
          <p:cNvSpPr txBox="1"/>
          <p:nvPr/>
        </p:nvSpPr>
        <p:spPr>
          <a:xfrm>
            <a:off x="4863402" y="4612194"/>
            <a:ext cx="4208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hlinkClick r:id="rId3"/>
              </a:rPr>
              <a:t>climate.colostate.edu</a:t>
            </a:r>
            <a:r>
              <a:rPr lang="en-US" sz="2400" dirty="0">
                <a:hlinkClick r:id="rId3"/>
              </a:rPr>
              <a:t>/drought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6A30ED-C5DA-74AE-C20D-842B9832B413}"/>
              </a:ext>
            </a:extLst>
          </p:cNvPr>
          <p:cNvSpPr txBox="1"/>
          <p:nvPr/>
        </p:nvSpPr>
        <p:spPr>
          <a:xfrm>
            <a:off x="5034224" y="1577591"/>
            <a:ext cx="39992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Segoe Print" panose="02000800000000000000" pitchFamily="2" charset="0"/>
              </a:rPr>
              <a:t>We monitor drought and climate conditions weekly!</a:t>
            </a:r>
          </a:p>
          <a:p>
            <a:endParaRPr lang="en-US" sz="2400" dirty="0">
              <a:solidFill>
                <a:schemeClr val="tx2"/>
              </a:solidFill>
              <a:latin typeface="Segoe Print" panose="02000800000000000000" pitchFamily="2" charset="0"/>
            </a:endParaRPr>
          </a:p>
          <a:p>
            <a:r>
              <a:rPr lang="en-US" sz="2400" dirty="0">
                <a:solidFill>
                  <a:schemeClr val="tx2"/>
                </a:solidFill>
                <a:latin typeface="Segoe Print" panose="02000800000000000000" pitchFamily="2" charset="0"/>
              </a:rPr>
              <a:t>Check out our Colorado Drought Update page for resources.</a:t>
            </a:r>
          </a:p>
        </p:txBody>
      </p:sp>
    </p:spTree>
    <p:extLst>
      <p:ext uri="{BB962C8B-B14F-4D97-AF65-F5344CB8AC3E}">
        <p14:creationId xmlns:p14="http://schemas.microsoft.com/office/powerpoint/2010/main" val="292148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C4C9A-93F6-AD25-5CE7-55B0E0155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3B84D-2317-1E30-4EBE-E084C2252B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637" y="1056626"/>
            <a:ext cx="8312726" cy="5522409"/>
          </a:xfrm>
        </p:spPr>
        <p:txBody>
          <a:bodyPr/>
          <a:lstStyle/>
          <a:p>
            <a:r>
              <a:rPr lang="en-US" sz="2400" dirty="0">
                <a:solidFill>
                  <a:schemeClr val="tx2"/>
                </a:solidFill>
              </a:rPr>
              <a:t>Current Conditions</a:t>
            </a:r>
          </a:p>
          <a:p>
            <a:pPr lvl="1"/>
            <a:r>
              <a:rPr lang="en-US" sz="2200" dirty="0">
                <a:solidFill>
                  <a:schemeClr val="tx2"/>
                </a:solidFill>
              </a:rPr>
              <a:t>Precipitation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Snowpack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Temperature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Streamflow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Soils and vegetation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Evaporative demand</a:t>
            </a:r>
          </a:p>
          <a:p>
            <a:r>
              <a:rPr lang="en-US" sz="2400" dirty="0">
                <a:solidFill>
                  <a:schemeClr val="tx2"/>
                </a:solidFill>
              </a:rPr>
              <a:t>Outlook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Next week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8-14 day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Monthly and seasonal</a:t>
            </a:r>
          </a:p>
          <a:p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03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BA1E5944-BDAB-0D9F-A2B5-364B7D96C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81" y="525357"/>
            <a:ext cx="8685638" cy="5113005"/>
          </a:xfrm>
          <a:prstGeom prst="rect">
            <a:avLst/>
          </a:prstGeom>
        </p:spPr>
      </p:pic>
      <p:sp>
        <p:nvSpPr>
          <p:cNvPr id="9" name="TextBox 8">
            <a:hlinkClick r:id="rId3"/>
            <a:extLst>
              <a:ext uri="{FF2B5EF4-FFF2-40B4-BE49-F238E27FC236}">
                <a16:creationId xmlns:a16="http://schemas.microsoft.com/office/drawing/2014/main" id="{3BACC24E-2AA1-FFCC-8E9F-82669AF29594}"/>
              </a:ext>
            </a:extLst>
          </p:cNvPr>
          <p:cNvSpPr txBox="1"/>
          <p:nvPr/>
        </p:nvSpPr>
        <p:spPr>
          <a:xfrm>
            <a:off x="1646433" y="6009171"/>
            <a:ext cx="58511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hlinkClick r:id="rId3"/>
              </a:rPr>
              <a:t>https://</a:t>
            </a:r>
            <a:r>
              <a:rPr lang="en-US" sz="2000" dirty="0" err="1">
                <a:hlinkClick r:id="rId3"/>
              </a:rPr>
              <a:t>wrcc.dri.edu</a:t>
            </a:r>
            <a:r>
              <a:rPr lang="en-US" sz="2000" dirty="0">
                <a:hlinkClick r:id="rId3"/>
              </a:rPr>
              <a:t>/</a:t>
            </a:r>
            <a:r>
              <a:rPr lang="en-US" sz="2000" dirty="0" err="1">
                <a:hlinkClick r:id="rId3"/>
              </a:rPr>
              <a:t>wwdt</a:t>
            </a:r>
            <a:r>
              <a:rPr lang="en-US" sz="2000" dirty="0">
                <a:hlinkClick r:id="rId3"/>
              </a:rPr>
              <a:t>/</a:t>
            </a:r>
            <a:r>
              <a:rPr lang="en-US" sz="2000" dirty="0" err="1">
                <a:hlinkClick r:id="rId3"/>
              </a:rPr>
              <a:t>index.php?region</a:t>
            </a:r>
            <a:r>
              <a:rPr lang="en-US" sz="2000" dirty="0">
                <a:hlinkClick r:id="rId3"/>
              </a:rPr>
              <a:t>=</a:t>
            </a:r>
            <a:r>
              <a:rPr lang="en-US" sz="2000" dirty="0" err="1">
                <a:hlinkClick r:id="rId3"/>
              </a:rPr>
              <a:t>sw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5422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5F19C57-722D-F956-5083-662B03BA3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"/>
            <a:ext cx="7620778" cy="6102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618BF8-ABE6-0A9C-4992-5E2A8B375E03}"/>
              </a:ext>
            </a:extLst>
          </p:cNvPr>
          <p:cNvSpPr txBox="1"/>
          <p:nvPr/>
        </p:nvSpPr>
        <p:spPr>
          <a:xfrm>
            <a:off x="2220685" y="6170941"/>
            <a:ext cx="5840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climatetoolbox.org</a:t>
            </a:r>
            <a:r>
              <a:rPr lang="en-US" dirty="0">
                <a:hlinkClick r:id="rId3"/>
              </a:rPr>
              <a:t>/tool/climate-mapper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29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DEAC5F7-5E85-7C98-6281-2E74A679C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96" y="0"/>
            <a:ext cx="8098604" cy="6258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A4E950-440D-B4E9-14BB-F0C6DF2030C7}"/>
              </a:ext>
            </a:extLst>
          </p:cNvPr>
          <p:cNvSpPr txBox="1"/>
          <p:nvPr/>
        </p:nvSpPr>
        <p:spPr>
          <a:xfrm>
            <a:off x="1186665" y="6154691"/>
            <a:ext cx="7001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www.nrcs.usda.gov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wps</a:t>
            </a:r>
            <a:r>
              <a:rPr lang="en-US" dirty="0">
                <a:hlinkClick r:id="rId3"/>
              </a:rPr>
              <a:t>/portal/</a:t>
            </a:r>
            <a:r>
              <a:rPr lang="en-US" dirty="0" err="1">
                <a:hlinkClick r:id="rId3"/>
              </a:rPr>
              <a:t>wcc</a:t>
            </a:r>
            <a:r>
              <a:rPr lang="en-US" dirty="0">
                <a:hlinkClick r:id="rId3"/>
              </a:rPr>
              <a:t>/home/</a:t>
            </a:r>
            <a:r>
              <a:rPr lang="en-US" dirty="0" err="1">
                <a:hlinkClick r:id="rId3"/>
              </a:rPr>
              <a:t>quicklinks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imap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67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CSU Palette 2016">
      <a:dk1>
        <a:srgbClr val="59595B"/>
      </a:dk1>
      <a:lt1>
        <a:srgbClr val="FFFFFF"/>
      </a:lt1>
      <a:dk2>
        <a:srgbClr val="1E4D2B"/>
      </a:dk2>
      <a:lt2>
        <a:srgbClr val="C8C371"/>
      </a:lt2>
      <a:accent1>
        <a:srgbClr val="D9782C"/>
      </a:accent1>
      <a:accent2>
        <a:srgbClr val="C9D845"/>
      </a:accent2>
      <a:accent3>
        <a:srgbClr val="CC5430"/>
      </a:accent3>
      <a:accent4>
        <a:srgbClr val="105456"/>
      </a:accent4>
      <a:accent5>
        <a:srgbClr val="12A3B6"/>
      </a:accent5>
      <a:accent6>
        <a:srgbClr val="ECC530"/>
      </a:accent6>
      <a:hlink>
        <a:srgbClr val="3246A4"/>
      </a:hlink>
      <a:folHlink>
        <a:srgbClr val="6B15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80D7421E-293F-A344-B1EB-35DCAC05B29A}" vid="{3196A826-EA14-C248-8EE2-DC2D18C39B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1_Office Theme</Template>
  <TotalTime>278</TotalTime>
  <Words>515</Words>
  <Application>Microsoft Office PowerPoint</Application>
  <PresentationFormat>On-screen Show (4:3)</PresentationFormat>
  <Paragraphs>60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1_Office Theme</vt:lpstr>
      <vt:lpstr>PowerPoint Presentation</vt:lpstr>
      <vt:lpstr>Land Acknowledgement</vt:lpstr>
      <vt:lpstr>PowerPoint Presentation</vt:lpstr>
      <vt:lpstr>PowerPoint Presentation</vt:lpstr>
      <vt:lpstr>PowerPoint Presentation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Takeaways</vt:lpstr>
      <vt:lpstr>Outlook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Takeaways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Bolinger,Becky</cp:lastModifiedBy>
  <cp:revision>27</cp:revision>
  <cp:lastPrinted>2022-05-24T14:43:39Z</cp:lastPrinted>
  <dcterms:created xsi:type="dcterms:W3CDTF">2022-05-23T21:56:14Z</dcterms:created>
  <dcterms:modified xsi:type="dcterms:W3CDTF">2022-11-15T16:49:32Z</dcterms:modified>
</cp:coreProperties>
</file>